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6" r:id="rId2"/>
    <p:sldId id="268" r:id="rId3"/>
    <p:sldId id="269" r:id="rId4"/>
    <p:sldId id="270" r:id="rId5"/>
    <p:sldId id="272" r:id="rId6"/>
    <p:sldId id="286" r:id="rId7"/>
    <p:sldId id="273" r:id="rId8"/>
    <p:sldId id="287" r:id="rId9"/>
    <p:sldId id="274" r:id="rId10"/>
    <p:sldId id="275" r:id="rId11"/>
    <p:sldId id="276" r:id="rId12"/>
    <p:sldId id="277" r:id="rId13"/>
    <p:sldId id="278" r:id="rId14"/>
    <p:sldId id="288" r:id="rId15"/>
    <p:sldId id="280" r:id="rId16"/>
    <p:sldId id="289" r:id="rId17"/>
    <p:sldId id="282" r:id="rId18"/>
    <p:sldId id="284" r:id="rId19"/>
    <p:sldId id="285" r:id="rId20"/>
    <p:sldId id="291" r:id="rId21"/>
    <p:sldId id="298" r:id="rId22"/>
    <p:sldId id="296" r:id="rId23"/>
    <p:sldId id="295" r:id="rId24"/>
    <p:sldId id="299" r:id="rId25"/>
    <p:sldId id="300" r:id="rId26"/>
    <p:sldId id="302" r:id="rId27"/>
    <p:sldId id="304" r:id="rId28"/>
    <p:sldId id="307" r:id="rId29"/>
    <p:sldId id="306" r:id="rId3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C2089-DCBE-4A54-BBDB-1E68C3EA1DC7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E315C-E05E-4185-91BF-5C4989B0CC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82651-710A-4542-8B2A-4E082DF86A0F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5572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82651-710A-4542-8B2A-4E082DF86A0F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5572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C37A5-58F9-8740-896C-95FDD45ACF81}" type="slidenum">
              <a:rPr kumimoji="1" lang="zh-CN" altLang="en-US" smtClean="0"/>
              <a:pPr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37423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C37A5-58F9-8740-896C-95FDD45ACF81}" type="slidenum">
              <a:rPr kumimoji="1" lang="zh-CN" altLang="en-US" smtClean="0"/>
              <a:pPr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27575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C37A5-58F9-8740-896C-95FDD45ACF81}" type="slidenum">
              <a:rPr kumimoji="1" lang="zh-CN" altLang="en-US" smtClean="0"/>
              <a:pPr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74985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0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72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83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041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9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35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0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64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71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12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82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15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0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7"/>
          <p:cNvSpPr/>
          <p:nvPr/>
        </p:nvSpPr>
        <p:spPr>
          <a:xfrm>
            <a:off x="0" y="1828800"/>
            <a:ext cx="2438400" cy="125730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7600" y="679162"/>
            <a:ext cx="1138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>
            <a:stCxn id="8" idx="0"/>
            <a:endCxn id="9" idx="1"/>
          </p:cNvCxnSpPr>
          <p:nvPr/>
        </p:nvCxnSpPr>
        <p:spPr>
          <a:xfrm flipV="1">
            <a:off x="2436368" y="971550"/>
            <a:ext cx="1221232" cy="14859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10001" y="3867150"/>
            <a:ext cx="477085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9: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>
            <a:stCxn id="8" idx="0"/>
            <a:endCxn id="15" idx="1"/>
          </p:cNvCxnSpPr>
          <p:nvPr/>
        </p:nvCxnSpPr>
        <p:spPr>
          <a:xfrm>
            <a:off x="2436368" y="2457450"/>
            <a:ext cx="1373633" cy="210219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0"/>
          </p:cNvCxnSpPr>
          <p:nvPr/>
        </p:nvCxnSpPr>
        <p:spPr>
          <a:xfrm>
            <a:off x="2436368" y="2457450"/>
            <a:ext cx="1602232" cy="162490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96000" y="46732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ca</a:t>
            </a:r>
          </a:p>
        </p:txBody>
      </p:sp>
      <p:cxnSp>
        <p:nvCxnSpPr>
          <p:cNvPr id="22" name="Straight Arrow Connector 21"/>
          <p:cNvCxnSpPr>
            <a:stCxn id="9" idx="3"/>
            <a:endCxn id="21" idx="1"/>
          </p:cNvCxnSpPr>
          <p:nvPr/>
        </p:nvCxnSpPr>
        <p:spPr>
          <a:xfrm flipV="1">
            <a:off x="4796053" y="523786"/>
            <a:ext cx="1299947" cy="4477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162907" y="986418"/>
            <a:ext cx="2981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Arrow Connector 23"/>
          <p:cNvCxnSpPr>
            <a:stCxn id="9" idx="3"/>
          </p:cNvCxnSpPr>
          <p:nvPr/>
        </p:nvCxnSpPr>
        <p:spPr>
          <a:xfrm>
            <a:off x="4796053" y="971550"/>
            <a:ext cx="1366854" cy="129845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5" grpId="0"/>
      <p:bldP spid="21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085851"/>
            <a:ext cx="3657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i="1" dirty="0">
                <a:solidFill>
                  <a:srgbClr val="FF0000"/>
                </a:solidFill>
                <a:latin typeface="+mj-lt"/>
              </a:rPr>
              <a:t>Công cha, nghĩa mẹ được thể hiện ở chín chữ cù lao. </a:t>
            </a:r>
            <a:endParaRPr lang="en-US" sz="2800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62600" y="0"/>
            <a:ext cx="198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Sinh (đẻ)</a:t>
            </a:r>
            <a:endParaRPr lang="en-US" sz="2800" dirty="0">
              <a:latin typeface="+mj-lt"/>
            </a:endParaRPr>
          </a:p>
        </p:txBody>
      </p:sp>
      <p:pic>
        <p:nvPicPr>
          <p:cNvPr id="4" name="Picture 3" descr="—Pngtree—cute bunnies family_4573312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57400"/>
            <a:ext cx="3733800" cy="2800350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2" idx="3"/>
            <a:endCxn id="3" idx="1"/>
          </p:cNvCxnSpPr>
          <p:nvPr/>
        </p:nvCxnSpPr>
        <p:spPr>
          <a:xfrm flipV="1">
            <a:off x="3733800" y="261610"/>
            <a:ext cx="1828800" cy="15167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562600" y="514350"/>
            <a:ext cx="342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Cúc (nâng đỡ)</a:t>
            </a:r>
            <a:endParaRPr lang="en-US" sz="2800" dirty="0">
              <a:latin typeface="+mj-lt"/>
            </a:endParaRPr>
          </a:p>
        </p:txBody>
      </p:sp>
      <p:cxnSp>
        <p:nvCxnSpPr>
          <p:cNvPr id="9" name="Straight Arrow Connector 8"/>
          <p:cNvCxnSpPr>
            <a:stCxn id="2" idx="3"/>
            <a:endCxn id="8" idx="1"/>
          </p:cNvCxnSpPr>
          <p:nvPr/>
        </p:nvCxnSpPr>
        <p:spPr>
          <a:xfrm flipV="1">
            <a:off x="3733800" y="775960"/>
            <a:ext cx="1828800" cy="10023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562600" y="1093485"/>
            <a:ext cx="304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Phủ ( vuốt ve)</a:t>
            </a:r>
            <a:endParaRPr lang="en-US" sz="2800" dirty="0">
              <a:latin typeface="+mj-lt"/>
            </a:endParaRPr>
          </a:p>
        </p:txBody>
      </p:sp>
      <p:cxnSp>
        <p:nvCxnSpPr>
          <p:cNvPr id="13" name="Straight Arrow Connector 12"/>
          <p:cNvCxnSpPr>
            <a:stCxn id="2" idx="3"/>
            <a:endCxn id="12" idx="1"/>
          </p:cNvCxnSpPr>
          <p:nvPr/>
        </p:nvCxnSpPr>
        <p:spPr>
          <a:xfrm flipV="1">
            <a:off x="3733800" y="1355095"/>
            <a:ext cx="1828800" cy="4232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562600" y="165735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dirty="0">
                <a:latin typeface="+mj-lt"/>
              </a:rPr>
              <a:t>Súc ( cho bú, cho ăn)</a:t>
            </a:r>
            <a:endParaRPr lang="en-US" sz="2800" dirty="0">
              <a:latin typeface="+mj-lt"/>
            </a:endParaRPr>
          </a:p>
        </p:txBody>
      </p:sp>
      <p:cxnSp>
        <p:nvCxnSpPr>
          <p:cNvPr id="18" name="Straight Arrow Connector 17"/>
          <p:cNvCxnSpPr>
            <a:stCxn id="2" idx="3"/>
            <a:endCxn id="17" idx="1"/>
          </p:cNvCxnSpPr>
          <p:nvPr/>
        </p:nvCxnSpPr>
        <p:spPr>
          <a:xfrm>
            <a:off x="3733800" y="1778349"/>
            <a:ext cx="1828800" cy="1406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562600" y="21717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dirty="0">
                <a:latin typeface="+mj-lt"/>
              </a:rPr>
              <a:t>Trưởng (nuôi cho lớn)</a:t>
            </a:r>
            <a:endParaRPr lang="en-US" sz="2800" dirty="0">
              <a:latin typeface="+mj-lt"/>
            </a:endParaRPr>
          </a:p>
        </p:txBody>
      </p:sp>
      <p:cxnSp>
        <p:nvCxnSpPr>
          <p:cNvPr id="22" name="Straight Arrow Connector 21"/>
          <p:cNvCxnSpPr>
            <a:stCxn id="2" idx="3"/>
            <a:endCxn id="21" idx="1"/>
          </p:cNvCxnSpPr>
          <p:nvPr/>
        </p:nvCxnSpPr>
        <p:spPr>
          <a:xfrm>
            <a:off x="3733800" y="1778349"/>
            <a:ext cx="1828800" cy="6549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638800" y="268605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dirty="0">
                <a:latin typeface="+mj-lt"/>
              </a:rPr>
              <a:t>Dục (dạy dỗ)</a:t>
            </a:r>
            <a:endParaRPr lang="en-US" sz="2800" dirty="0">
              <a:latin typeface="+mj-lt"/>
            </a:endParaRPr>
          </a:p>
        </p:txBody>
      </p:sp>
      <p:cxnSp>
        <p:nvCxnSpPr>
          <p:cNvPr id="25" name="Straight Arrow Connector 24"/>
          <p:cNvCxnSpPr>
            <a:stCxn id="2" idx="3"/>
            <a:endCxn id="24" idx="1"/>
          </p:cNvCxnSpPr>
          <p:nvPr/>
        </p:nvCxnSpPr>
        <p:spPr>
          <a:xfrm>
            <a:off x="3733800" y="1778349"/>
            <a:ext cx="1905000" cy="11693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638800" y="326518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dirty="0">
                <a:latin typeface="+mj-lt"/>
              </a:rPr>
              <a:t>Cố ( trông nom)</a:t>
            </a:r>
            <a:endParaRPr lang="en-US" sz="2800" dirty="0">
              <a:latin typeface="+mj-lt"/>
            </a:endParaRPr>
          </a:p>
        </p:txBody>
      </p:sp>
      <p:cxnSp>
        <p:nvCxnSpPr>
          <p:cNvPr id="29" name="Straight Arrow Connector 28"/>
          <p:cNvCxnSpPr>
            <a:stCxn id="2" idx="3"/>
            <a:endCxn id="28" idx="1"/>
          </p:cNvCxnSpPr>
          <p:nvPr/>
        </p:nvCxnSpPr>
        <p:spPr>
          <a:xfrm>
            <a:off x="3733800" y="1778349"/>
            <a:ext cx="1905000" cy="1748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638800" y="3771901"/>
            <a:ext cx="3429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Phục (theo dõi để uốn nắn) </a:t>
            </a:r>
            <a:endParaRPr lang="en-US" sz="3200" dirty="0">
              <a:latin typeface="+mj-lt"/>
            </a:endParaRPr>
          </a:p>
        </p:txBody>
      </p:sp>
      <p:cxnSp>
        <p:nvCxnSpPr>
          <p:cNvPr id="32" name="Straight Arrow Connector 31"/>
          <p:cNvCxnSpPr>
            <a:stCxn id="2" idx="3"/>
            <a:endCxn id="31" idx="1"/>
          </p:cNvCxnSpPr>
          <p:nvPr/>
        </p:nvCxnSpPr>
        <p:spPr>
          <a:xfrm>
            <a:off x="3733800" y="1778349"/>
            <a:ext cx="1905000" cy="24706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638800" y="4639330"/>
            <a:ext cx="327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Phúc ( che chở)</a:t>
            </a:r>
            <a:endParaRPr lang="en-US" sz="2800" dirty="0">
              <a:latin typeface="+mj-lt"/>
            </a:endParaRPr>
          </a:p>
        </p:txBody>
      </p:sp>
      <p:cxnSp>
        <p:nvCxnSpPr>
          <p:cNvPr id="35" name="Straight Arrow Connector 34"/>
          <p:cNvCxnSpPr>
            <a:stCxn id="2" idx="3"/>
            <a:endCxn id="34" idx="1"/>
          </p:cNvCxnSpPr>
          <p:nvPr/>
        </p:nvCxnSpPr>
        <p:spPr>
          <a:xfrm>
            <a:off x="3733800" y="1778349"/>
            <a:ext cx="1905000" cy="31225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12" grpId="0"/>
      <p:bldP spid="17" grpId="0"/>
      <p:bldP spid="21" grpId="0"/>
      <p:bldP spid="24" grpId="0"/>
      <p:bldP spid="28" grpId="0"/>
      <p:bldP spid="31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Ã¬nh áº£nh cÃ³ liÃ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2" y="0"/>
            <a:ext cx="9143999" cy="5143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2494" y="685800"/>
            <a:ext cx="671850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200" dirty="0">
                <a:latin typeface="+mj-lt"/>
              </a:rPr>
              <a:t>Công cha như núi ngất trời,</a:t>
            </a:r>
            <a:br>
              <a:rPr lang="vi-VN" sz="3200" dirty="0">
                <a:latin typeface="+mj-lt"/>
              </a:rPr>
            </a:br>
            <a:r>
              <a:rPr lang="vi-VN" sz="3200" dirty="0">
                <a:latin typeface="+mj-lt"/>
              </a:rPr>
              <a:t>Nghĩa mẹ như nước ở ngoài biển Đông.</a:t>
            </a:r>
            <a:br>
              <a:rPr lang="vi-VN" sz="3200" dirty="0">
                <a:latin typeface="+mj-lt"/>
              </a:rPr>
            </a:br>
            <a:r>
              <a:rPr lang="vi-VN" sz="3200" dirty="0">
                <a:latin typeface="+mj-lt"/>
              </a:rPr>
              <a:t>Núi cao biển rộng mênh mông,</a:t>
            </a:r>
            <a:br>
              <a:rPr lang="vi-VN" sz="3200" dirty="0">
                <a:latin typeface="+mj-lt"/>
              </a:rPr>
            </a:br>
            <a:r>
              <a:rPr lang="vi-VN" sz="3200" dirty="0">
                <a:latin typeface="+mj-lt"/>
              </a:rPr>
              <a:t>Cù lao chín chữ ghi lòng con ơi!</a:t>
            </a:r>
            <a:endParaRPr lang="en-US" sz="32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0" y="57150"/>
            <a:ext cx="10855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362200" y="1123950"/>
            <a:ext cx="4495800" cy="11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371600" y="1657350"/>
            <a:ext cx="6400800" cy="11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105400" y="2114550"/>
            <a:ext cx="2057400" cy="119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505200" y="2114550"/>
            <a:ext cx="762000" cy="1191"/>
          </a:xfrm>
          <a:prstGeom prst="line">
            <a:avLst/>
          </a:prstGeom>
          <a:ln w="3810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133600" y="2114550"/>
            <a:ext cx="762000" cy="1191"/>
          </a:xfrm>
          <a:prstGeom prst="line">
            <a:avLst/>
          </a:prstGeom>
          <a:ln w="3810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648200" y="1200150"/>
            <a:ext cx="762000" cy="1191"/>
          </a:xfrm>
          <a:prstGeom prst="line">
            <a:avLst/>
          </a:prstGeom>
          <a:ln w="3810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019800" y="1733550"/>
            <a:ext cx="762000" cy="1191"/>
          </a:xfrm>
          <a:prstGeom prst="line">
            <a:avLst/>
          </a:prstGeom>
          <a:ln w="3810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57200" y="2636535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Nghệ thuật: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14400" y="3608085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+ Hình ảnh so sánh đặc sắc.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14400" y="4065285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+ Từ láy: mênh mông. 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14400" y="4522485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+ Điệp từ: núi, biển.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14400" y="3150885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+ Thể thơ lục bát, giọng điệu ngọt ngào của điệu hát ru.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826353"/>
            <a:ext cx="5257800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2400" dirty="0">
                <a:latin typeface="+mj-lt"/>
              </a:rPr>
              <a:t> Ơn cha nặng lắm ai ơi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Nghĩa mẹ bằng trời chín tháng cưu mang</a:t>
            </a:r>
            <a:endParaRPr lang="en-US" sz="24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24600" y="1047750"/>
            <a:ext cx="281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/>
              <a:buChar char="è"/>
            </a:pPr>
            <a:r>
              <a:rPr lang="vi-VN" sz="2400" i="1" dirty="0">
                <a:solidFill>
                  <a:srgbClr val="FF0000"/>
                </a:solidFill>
                <a:latin typeface="+mj-lt"/>
              </a:rPr>
              <a:t>Công lao cha mẹ không gì so sánh nổi</a:t>
            </a:r>
            <a:endParaRPr lang="en-US" sz="2400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114301"/>
            <a:ext cx="78886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Những bài ca dao có nội dung tương tự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3886021"/>
            <a:ext cx="541020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2400" dirty="0">
                <a:latin typeface="+mj-lt"/>
              </a:rPr>
              <a:t>Công cha như núi Thái Sơn</a:t>
            </a:r>
            <a:br>
              <a:rPr lang="vi-VN" sz="2400" dirty="0">
                <a:latin typeface="+mj-lt"/>
              </a:rPr>
            </a:br>
            <a:r>
              <a:rPr lang="en-US" sz="2400" dirty="0">
                <a:latin typeface="+mj-lt"/>
              </a:rPr>
              <a:t>…….</a:t>
            </a:r>
            <a:r>
              <a:rPr lang="vi-VN" sz="2400" dirty="0">
                <a:latin typeface="+mj-lt"/>
              </a:rPr>
              <a:t/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Cho tròn chữ hiếu mới là đạo con. </a:t>
            </a:r>
            <a:endParaRPr lang="en-US" sz="24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883753"/>
            <a:ext cx="4876800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2400" dirty="0">
                <a:latin typeface="+mj-lt"/>
              </a:rPr>
              <a:t>Nuôi con mẹ héo vóc hình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Cạn bầu sữa ngọt mà tình không vơi.</a:t>
            </a:r>
            <a:endParaRPr lang="en-US" sz="24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893153"/>
            <a:ext cx="495300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2400" dirty="0">
                <a:latin typeface="+mj-lt"/>
              </a:rPr>
              <a:t>Lên non mới biết non cao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Nuôi con mới biết công lao mẫu từ.</a:t>
            </a:r>
            <a:endParaRPr lang="en-US" sz="24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00800" y="2190750"/>
            <a:ext cx="281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/>
              <a:buChar char="è"/>
            </a:pPr>
            <a:r>
              <a:rPr lang="en-US" sz="2400" i="1" dirty="0">
                <a:solidFill>
                  <a:srgbClr val="FF0000"/>
                </a:solidFill>
                <a:latin typeface="+mj-lt"/>
              </a:rPr>
              <a:t>C</a:t>
            </a:r>
            <a:r>
              <a:rPr lang="vi-VN" sz="2400" i="1" dirty="0">
                <a:solidFill>
                  <a:srgbClr val="FF0000"/>
                </a:solidFill>
                <a:latin typeface="+mj-lt"/>
              </a:rPr>
              <a:t>on cái phải có nghĩa vụ biết ơn và kính yêu cha mẹ.</a:t>
            </a:r>
            <a:endParaRPr lang="en-US" sz="2400" i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  <p:bldP spid="6" grpId="0" animBg="1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14349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III/ NHỮNG </a:t>
            </a:r>
            <a:r>
              <a:rPr lang="en-US" sz="28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CÂU HÁT VỀ TÌNH YÊU QUÊ </a:t>
            </a:r>
            <a:r>
              <a:rPr lang="en-US" sz="28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HƯƠNG,  </a:t>
            </a:r>
            <a:r>
              <a:rPr lang="en-US" sz="28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ĐẤT NƯỚC, CON NGƯỜI</a:t>
            </a:r>
          </a:p>
        </p:txBody>
      </p:sp>
    </p:spTree>
    <p:extLst>
      <p:ext uri="{BB962C8B-B14F-4D97-AF65-F5344CB8AC3E}">
        <p14:creationId xmlns:p14="http://schemas.microsoft.com/office/powerpoint/2010/main" val="37021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14349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vi-VN" sz="28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Đọc bài ca dao 4- đọc chú thích</a:t>
            </a:r>
            <a:endParaRPr lang="en-US" sz="28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78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19" b="15084"/>
          <a:stretch>
            <a:fillRect/>
          </a:stretch>
        </p:blipFill>
        <p:spPr>
          <a:xfrm>
            <a:off x="-356260" y="4029"/>
            <a:ext cx="9500260" cy="5139472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E1B7CBB9-3894-46F4-BB60-904F8AD29CE0}"/>
              </a:ext>
            </a:extLst>
          </p:cNvPr>
          <p:cNvSpPr txBox="1"/>
          <p:nvPr/>
        </p:nvSpPr>
        <p:spPr>
          <a:xfrm>
            <a:off x="3063834" y="329540"/>
            <a:ext cx="19787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300" b="1" dirty="0" err="1">
                <a:solidFill>
                  <a:srgbClr val="FF0000"/>
                </a:solidFill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</a:rPr>
              <a:t>Bài</a:t>
            </a:r>
            <a:r>
              <a:rPr lang="en-US" altLang="zh-CN" sz="3300" b="1" dirty="0">
                <a:solidFill>
                  <a:srgbClr val="FF0000"/>
                </a:solidFill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</a:rPr>
              <a:t> 4</a:t>
            </a:r>
            <a:endParaRPr lang="zh-CN" altLang="en-US" sz="3300" b="1" dirty="0">
              <a:solidFill>
                <a:srgbClr val="FF0000"/>
              </a:solidFill>
              <a:latin typeface="Times New Roman" pitchFamily="18" charset="0"/>
              <a:ea typeface="迷你简粗圆" panose="03000509000000000000" pitchFamily="65" charset="-122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14154" y="1083370"/>
            <a:ext cx="756427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latin typeface="+mj-lt"/>
              </a:rPr>
              <a:t>Đứng bên ni đồng</a:t>
            </a:r>
            <a:r>
              <a:rPr lang="en-US" sz="2400" b="1" dirty="0">
                <a:latin typeface="+mj-lt"/>
              </a:rPr>
              <a:t>,</a:t>
            </a:r>
            <a:r>
              <a:rPr lang="vi-VN" sz="2400" b="1" dirty="0">
                <a:latin typeface="+mj-lt"/>
              </a:rPr>
              <a:t> ngó bên tê đồng, mênh mông bát ngát</a:t>
            </a:r>
            <a:r>
              <a:rPr lang="en-US" sz="2400" b="1" dirty="0">
                <a:latin typeface="+mj-lt"/>
              </a:rPr>
              <a:t>,</a:t>
            </a:r>
            <a:r>
              <a:rPr lang="vi-VN" sz="2400" b="1" dirty="0">
                <a:latin typeface="+mj-lt"/>
              </a:rPr>
              <a:t/>
            </a:r>
            <a:br>
              <a:rPr lang="vi-VN" sz="2400" b="1" dirty="0">
                <a:latin typeface="+mj-lt"/>
              </a:rPr>
            </a:br>
            <a:r>
              <a:rPr lang="vi-VN" sz="2400" b="1" dirty="0">
                <a:latin typeface="+mj-lt"/>
              </a:rPr>
              <a:t>Đứng bên tê đồng</a:t>
            </a:r>
            <a:r>
              <a:rPr lang="en-US" sz="2400" b="1" dirty="0">
                <a:latin typeface="+mj-lt"/>
              </a:rPr>
              <a:t>,</a:t>
            </a:r>
            <a:r>
              <a:rPr lang="vi-VN" sz="2400" b="1" dirty="0">
                <a:latin typeface="+mj-lt"/>
              </a:rPr>
              <a:t> ngó bên ni đồng, bát ngát mênh mông</a:t>
            </a:r>
            <a:br>
              <a:rPr lang="vi-VN" sz="2400" b="1" dirty="0">
                <a:latin typeface="+mj-lt"/>
              </a:rPr>
            </a:br>
            <a:r>
              <a:rPr lang="vi-VN" sz="2400" b="1" dirty="0">
                <a:latin typeface="+mj-lt"/>
              </a:rPr>
              <a:t>Thân em như ch</a:t>
            </a:r>
            <a:r>
              <a:rPr lang="en-US" sz="2400" b="1" dirty="0">
                <a:latin typeface="+mj-lt"/>
              </a:rPr>
              <a:t>ẽ</a:t>
            </a:r>
            <a:r>
              <a:rPr lang="vi-VN" sz="2400" b="1" dirty="0">
                <a:latin typeface="+mj-lt"/>
              </a:rPr>
              <a:t>n lúa đòng đòng</a:t>
            </a:r>
            <a:br>
              <a:rPr lang="vi-VN" sz="2400" b="1" dirty="0">
                <a:latin typeface="+mj-lt"/>
              </a:rPr>
            </a:br>
            <a:r>
              <a:rPr lang="vi-VN" sz="2400" b="1" dirty="0">
                <a:latin typeface="+mj-lt"/>
              </a:rPr>
              <a:t>Phất phơ dưới ngọn nắng hồng ban mai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63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TextBox 3"/>
          <p:cNvSpPr txBox="1"/>
          <p:nvPr/>
        </p:nvSpPr>
        <p:spPr>
          <a:xfrm>
            <a:off x="381000" y="514349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vi-VN" sz="28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Tìm hiểu văn bản</a:t>
            </a:r>
            <a:endParaRPr lang="en-US" sz="28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43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19" b="15084"/>
          <a:stretch>
            <a:fillRect/>
          </a:stretch>
        </p:blipFill>
        <p:spPr>
          <a:xfrm>
            <a:off x="-356260" y="4029"/>
            <a:ext cx="9500260" cy="5139472"/>
          </a:xfrm>
          <a:prstGeom prst="rect">
            <a:avLst/>
          </a:prstGeom>
        </p:spPr>
      </p:pic>
      <p:pic>
        <p:nvPicPr>
          <p:cNvPr id="6" name="图片 57">
            <a:extLst>
              <a:ext uri="{FF2B5EF4-FFF2-40B4-BE49-F238E27FC236}">
                <a16:creationId xmlns:a16="http://schemas.microsoft.com/office/drawing/2014/main" id="{5C7C46C6-CA8C-40E4-9F35-0608707548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" y="1296490"/>
            <a:ext cx="2323817" cy="15838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6371" y="1545619"/>
            <a:ext cx="1678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bàn</a:t>
            </a:r>
            <a:endParaRPr lang="en-US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6266" y="705640"/>
            <a:ext cx="2484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44654" y="267059"/>
            <a:ext cx="1391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77066" y="804292"/>
            <a:ext cx="3248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cxnSp>
        <p:nvCxnSpPr>
          <p:cNvPr id="12" name="Straight Arrow Connector 11"/>
          <p:cNvCxnSpPr>
            <a:stCxn id="8" idx="3"/>
            <a:endCxn id="9" idx="1"/>
          </p:cNvCxnSpPr>
          <p:nvPr/>
        </p:nvCxnSpPr>
        <p:spPr>
          <a:xfrm flipV="1">
            <a:off x="5312269" y="486350"/>
            <a:ext cx="532385" cy="43858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10" idx="1"/>
          </p:cNvCxnSpPr>
          <p:nvPr/>
        </p:nvCxnSpPr>
        <p:spPr>
          <a:xfrm>
            <a:off x="5312269" y="924931"/>
            <a:ext cx="564797" cy="986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3"/>
            <a:endCxn id="8" idx="1"/>
          </p:cNvCxnSpPr>
          <p:nvPr/>
        </p:nvCxnSpPr>
        <p:spPr>
          <a:xfrm flipV="1">
            <a:off x="2334569" y="924931"/>
            <a:ext cx="541697" cy="11634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876266" y="1871721"/>
            <a:ext cx="2433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77067" y="2210646"/>
            <a:ext cx="1656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77066" y="1652430"/>
            <a:ext cx="3256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cxnSp>
        <p:nvCxnSpPr>
          <p:cNvPr id="22" name="Straight Arrow Connector 21"/>
          <p:cNvCxnSpPr>
            <a:stCxn id="19" idx="3"/>
            <a:endCxn id="20" idx="1"/>
          </p:cNvCxnSpPr>
          <p:nvPr/>
        </p:nvCxnSpPr>
        <p:spPr>
          <a:xfrm>
            <a:off x="5261775" y="2091012"/>
            <a:ext cx="615291" cy="33892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stCxn id="19" idx="3"/>
            <a:endCxn id="21" idx="1"/>
          </p:cNvCxnSpPr>
          <p:nvPr/>
        </p:nvCxnSpPr>
        <p:spPr>
          <a:xfrm flipV="1">
            <a:off x="5261775" y="1871720"/>
            <a:ext cx="615291" cy="21929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" idx="3"/>
            <a:endCxn id="19" idx="1"/>
          </p:cNvCxnSpPr>
          <p:nvPr/>
        </p:nvCxnSpPr>
        <p:spPr>
          <a:xfrm>
            <a:off x="2334569" y="2088406"/>
            <a:ext cx="541697" cy="260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990566" y="3060516"/>
            <a:ext cx="1510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quát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Straight Arrow Connector 33"/>
          <p:cNvCxnSpPr>
            <a:stCxn id="6" idx="3"/>
            <a:endCxn id="33" idx="1"/>
          </p:cNvCxnSpPr>
          <p:nvPr/>
        </p:nvCxnSpPr>
        <p:spPr>
          <a:xfrm>
            <a:off x="2334569" y="2088406"/>
            <a:ext cx="655997" cy="119140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596991" y="3940102"/>
            <a:ext cx="1506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96990" y="2880321"/>
            <a:ext cx="2284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cxnSp>
        <p:nvCxnSpPr>
          <p:cNvPr id="38" name="Straight Arrow Connector 37"/>
          <p:cNvCxnSpPr>
            <a:stCxn id="33" idx="3"/>
            <a:endCxn id="36" idx="1"/>
          </p:cNvCxnSpPr>
          <p:nvPr/>
        </p:nvCxnSpPr>
        <p:spPr>
          <a:xfrm>
            <a:off x="4452746" y="3279807"/>
            <a:ext cx="1144245" cy="87958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3" idx="3"/>
            <a:endCxn id="37" idx="1"/>
          </p:cNvCxnSpPr>
          <p:nvPr/>
        </p:nvCxnSpPr>
        <p:spPr>
          <a:xfrm>
            <a:off x="4452746" y="3279807"/>
            <a:ext cx="1144245" cy="44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95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9" grpId="0"/>
      <p:bldP spid="20" grpId="0"/>
      <p:bldP spid="21" grpId="0"/>
      <p:bldP spid="33" grpId="0"/>
      <p:bldP spid="36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94" b="21262"/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1849574" y="399738"/>
            <a:ext cx="15282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2100" b="1" dirty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vi-VN" sz="21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文本框 27">
            <a:extLst>
              <a:ext uri="{FF2B5EF4-FFF2-40B4-BE49-F238E27FC236}">
                <a16:creationId xmlns:a16="http://schemas.microsoft.com/office/drawing/2014/main" id="{E1B7CBB9-3894-46F4-BB60-904F8AD29CE0}"/>
              </a:ext>
            </a:extLst>
          </p:cNvPr>
          <p:cNvSpPr txBox="1"/>
          <p:nvPr/>
        </p:nvSpPr>
        <p:spPr>
          <a:xfrm>
            <a:off x="0" y="1749838"/>
            <a:ext cx="10954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300" b="1" dirty="0" err="1">
                <a:solidFill>
                  <a:srgbClr val="FF0000"/>
                </a:solidFill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</a:rPr>
              <a:t>Bài</a:t>
            </a:r>
            <a:r>
              <a:rPr lang="en-US" altLang="zh-CN" sz="3300" b="1" dirty="0">
                <a:solidFill>
                  <a:srgbClr val="FF0000"/>
                </a:solidFill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</a:rPr>
              <a:t> 4</a:t>
            </a:r>
            <a:endParaRPr lang="zh-CN" altLang="en-US" sz="3300" b="1" dirty="0">
              <a:solidFill>
                <a:srgbClr val="FF0000"/>
              </a:solidFill>
              <a:latin typeface="Times New Roman" pitchFamily="18" charset="0"/>
              <a:ea typeface="迷你简粗圆" panose="03000509000000000000" pitchFamily="65" charset="-122"/>
              <a:cs typeface="Times New Roman" pitchFamily="18" charset="0"/>
            </a:endParaRPr>
          </a:p>
        </p:txBody>
      </p:sp>
      <p:cxnSp>
        <p:nvCxnSpPr>
          <p:cNvPr id="40" name="Straight Arrow Connector 39"/>
          <p:cNvCxnSpPr>
            <a:stCxn id="38" idx="3"/>
            <a:endCxn id="37" idx="1"/>
          </p:cNvCxnSpPr>
          <p:nvPr/>
        </p:nvCxnSpPr>
        <p:spPr>
          <a:xfrm flipV="1">
            <a:off x="1095499" y="595946"/>
            <a:ext cx="754075" cy="144243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4538158" y="1193647"/>
            <a:ext cx="46058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trù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42" name="Straight Arrow Connector 41"/>
          <p:cNvCxnSpPr>
            <a:stCxn id="37" idx="3"/>
            <a:endCxn id="41" idx="1"/>
          </p:cNvCxnSpPr>
          <p:nvPr/>
        </p:nvCxnSpPr>
        <p:spPr>
          <a:xfrm>
            <a:off x="3377822" y="595946"/>
            <a:ext cx="1160337" cy="95549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1989120" y="2404222"/>
            <a:ext cx="156271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1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Straight Arrow Connector 44"/>
          <p:cNvCxnSpPr>
            <a:stCxn id="38" idx="3"/>
            <a:endCxn id="44" idx="1"/>
          </p:cNvCxnSpPr>
          <p:nvPr/>
        </p:nvCxnSpPr>
        <p:spPr>
          <a:xfrm>
            <a:off x="1095499" y="2038379"/>
            <a:ext cx="893621" cy="56205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1989120" y="3737690"/>
            <a:ext cx="7154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2100" b="1" dirty="0">
                <a:latin typeface="Times New Roman" pitchFamily="18" charset="0"/>
                <a:cs typeface="Times New Roman" pitchFamily="18" charset="0"/>
              </a:rPr>
              <a:t>ời của chàng trai thấy cánh đồng mênh mông bát ngát và cô gái mảnh mai, trẻ trung , đầy sức sống 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C</a:t>
            </a:r>
            <a:r>
              <a:rPr lang="vi-VN" sz="2100" b="1" dirty="0">
                <a:latin typeface="Times New Roman" pitchFamily="18" charset="0"/>
                <a:cs typeface="Times New Roman" pitchFamily="18" charset="0"/>
              </a:rPr>
              <a:t>hàng trai ngợi ca vẻ đẹp của quê hương đất nước và cô gái 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B</a:t>
            </a:r>
            <a:r>
              <a:rPr lang="vi-VN" sz="2100" b="1" dirty="0">
                <a:latin typeface="Times New Roman" pitchFamily="18" charset="0"/>
                <a:cs typeface="Times New Roman" pitchFamily="18" charset="0"/>
              </a:rPr>
              <a:t>ày tỏ tình cảm.</a:t>
            </a:r>
            <a:endParaRPr lang="en-US" sz="21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8" name="Straight Arrow Connector 47"/>
          <p:cNvCxnSpPr>
            <a:cxnSpLocks/>
            <a:stCxn id="38" idx="3"/>
            <a:endCxn id="47" idx="1"/>
          </p:cNvCxnSpPr>
          <p:nvPr/>
        </p:nvCxnSpPr>
        <p:spPr>
          <a:xfrm>
            <a:off x="1095499" y="2038378"/>
            <a:ext cx="893621" cy="221868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4466158" y="140648"/>
            <a:ext cx="480438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1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" name="Straight Arrow Connector 50"/>
          <p:cNvCxnSpPr>
            <a:cxnSpLocks/>
            <a:stCxn id="37" idx="3"/>
            <a:endCxn id="50" idx="1"/>
          </p:cNvCxnSpPr>
          <p:nvPr/>
        </p:nvCxnSpPr>
        <p:spPr>
          <a:xfrm flipV="1">
            <a:off x="3377822" y="336856"/>
            <a:ext cx="1088336" cy="2590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4221231" y="670466"/>
            <a:ext cx="48043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BPNT: </a:t>
            </a:r>
            <a:r>
              <a:rPr lang="vi-VN" sz="2100" b="1" dirty="0">
                <a:latin typeface="Times New Roman" pitchFamily="18" charset="0"/>
                <a:cs typeface="Times New Roman" pitchFamily="18" charset="0"/>
              </a:rPr>
              <a:t>điệp từ, đảo ngữ. đối xứng, từ láy</a:t>
            </a:r>
            <a:endParaRPr lang="en-US" sz="21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3" name="Straight Arrow Connector 52"/>
          <p:cNvCxnSpPr>
            <a:cxnSpLocks/>
            <a:stCxn id="37" idx="3"/>
            <a:endCxn id="52" idx="1"/>
          </p:cNvCxnSpPr>
          <p:nvPr/>
        </p:nvCxnSpPr>
        <p:spPr>
          <a:xfrm>
            <a:off x="3377821" y="595946"/>
            <a:ext cx="843410" cy="2707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4558630" y="2115681"/>
            <a:ext cx="43362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BPNT: So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b="1" dirty="0">
                <a:latin typeface="+mj-lt"/>
              </a:rPr>
              <a:t>“</a:t>
            </a:r>
            <a:r>
              <a:rPr lang="vi-VN" sz="2100" b="1" dirty="0">
                <a:latin typeface="+mj-lt"/>
              </a:rPr>
              <a:t>Thân em như chẽn lúa đòng đòng</a:t>
            </a:r>
            <a:r>
              <a:rPr lang="en-US" sz="2100" b="1" dirty="0">
                <a:latin typeface="+mj-lt"/>
              </a:rPr>
              <a:t>”</a:t>
            </a:r>
            <a:endParaRPr lang="en-US" sz="2100" b="1" dirty="0">
              <a:latin typeface="+mj-lt"/>
              <a:cs typeface="Times New Roman" pitchFamily="18" charset="0"/>
            </a:endParaRPr>
          </a:p>
        </p:txBody>
      </p:sp>
      <p:cxnSp>
        <p:nvCxnSpPr>
          <p:cNvPr id="71" name="Straight Arrow Connector 70"/>
          <p:cNvCxnSpPr>
            <a:stCxn id="44" idx="3"/>
            <a:endCxn id="70" idx="1"/>
          </p:cNvCxnSpPr>
          <p:nvPr/>
        </p:nvCxnSpPr>
        <p:spPr>
          <a:xfrm flipV="1">
            <a:off x="3551830" y="2473472"/>
            <a:ext cx="1006801" cy="12695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4589338" y="2978211"/>
            <a:ext cx="46812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: Cho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100" b="1" dirty="0">
                <a:latin typeface="+mj-lt"/>
              </a:rPr>
              <a:t>ình ảnh cô gái trẻ trung, phơi phới, tràn đầy sức sống</a:t>
            </a:r>
            <a:r>
              <a:rPr lang="vi-VN" sz="2100" b="1" dirty="0">
                <a:latin typeface="+mj-lt"/>
                <a:cs typeface="Times New Roman" pitchFamily="18" charset="0"/>
              </a:rPr>
              <a:t>. </a:t>
            </a:r>
            <a:r>
              <a:rPr lang="vi-VN" sz="2100" b="1" dirty="0">
                <a:latin typeface="Times New Roman" pitchFamily="18" charset="0"/>
                <a:cs typeface="Times New Roman" pitchFamily="18" charset="0"/>
              </a:rPr>
              <a:t>      </a:t>
            </a:r>
            <a:endParaRPr lang="en-US" sz="21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4" name="Straight Arrow Connector 73"/>
          <p:cNvCxnSpPr>
            <a:cxnSpLocks/>
            <a:stCxn id="44" idx="3"/>
            <a:endCxn id="73" idx="1"/>
          </p:cNvCxnSpPr>
          <p:nvPr/>
        </p:nvCxnSpPr>
        <p:spPr>
          <a:xfrm>
            <a:off x="3551830" y="2600430"/>
            <a:ext cx="1037508" cy="7355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26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1" grpId="0"/>
      <p:bldP spid="44" grpId="0"/>
      <p:bldP spid="47" grpId="0"/>
      <p:bldP spid="50" grpId="0"/>
      <p:bldP spid="52" grpId="0"/>
      <p:bldP spid="70" grpId="0"/>
      <p:bldP spid="7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dirty="0" smtClean="0"/>
              <a:t>Bài tập </a:t>
            </a:r>
            <a:br>
              <a:rPr lang="vi-VN" dirty="0" smtClean="0"/>
            </a:br>
            <a:r>
              <a:rPr lang="vi-VN" dirty="0" smtClean="0"/>
              <a:t>Tìm những câu ca dao ca ngợi về tình quê hương, đất nước, con người?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207849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áº¿t quáº£ hÃ¬nh áº£nh cho ná»n pp ÄÆ¡n giáº£n Äáº¹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5575" y="361950"/>
            <a:ext cx="8912224" cy="2717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latin typeface="+mj-lt"/>
              </a:rPr>
              <a:t>Tiết 8,9 </a:t>
            </a: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DAO, DÂN CA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CÂU HÁT VỀ TÌNH CẢM </a:t>
            </a:r>
            <a:r>
              <a:rPr lang="en-US" sz="2400" b="1" dirty="0">
                <a:latin typeface="+mj-lt"/>
              </a:rPr>
              <a:t>GIA </a:t>
            </a:r>
            <a:r>
              <a:rPr lang="en-US" sz="2400" b="1" dirty="0" smtClean="0">
                <a:latin typeface="+mj-lt"/>
              </a:rPr>
              <a:t>ĐÌNH</a:t>
            </a:r>
          </a:p>
          <a:p>
            <a:pPr algn="ctr"/>
            <a:r>
              <a:rPr lang="vi-VN" sz="2400" b="1" dirty="0" smtClean="0">
                <a:latin typeface="+mj-lt"/>
              </a:rPr>
              <a:t>NHỮNG CÂU HÁT VỀ TÌNH YÊU QUÊ HƯƠNG, ĐẤT NƯỚC, CON NGƯỜI</a:t>
            </a:r>
          </a:p>
          <a:p>
            <a:pPr algn="ctr"/>
            <a:r>
              <a:rPr lang="vi-VN" sz="2400" b="1" dirty="0" smtClean="0">
                <a:latin typeface="+mj-lt"/>
              </a:rPr>
              <a:t>NHỮNG CÂU HÁT THAN THÂN</a:t>
            </a:r>
          </a:p>
          <a:p>
            <a:pPr algn="ctr"/>
            <a:r>
              <a:rPr lang="vi-VN" sz="2400" b="1" dirty="0" smtClean="0">
                <a:latin typeface="+mj-lt"/>
              </a:rPr>
              <a:t>NHỮNG CÂU HÁT CHÂM BIẾM</a:t>
            </a:r>
            <a:endParaRPr lang="en-US" sz="2400" b="1" dirty="0">
              <a:latin typeface="+mj-lt"/>
            </a:endParaRPr>
          </a:p>
        </p:txBody>
      </p:sp>
      <p:sp>
        <p:nvSpPr>
          <p:cNvPr id="2052" name="AutoShape 4" descr="Káº¿t quáº£ hÃ¬nh áº£nh cho gia ÄÃ¬nh pn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Káº¿t quáº£ hÃ¬nh áº£nh cho gia ÄÃ¬nh pn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200150" y="57150"/>
            <a:ext cx="6743700" cy="41549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altLang="en-US" sz="2100" dirty="0">
                <a:solidFill>
                  <a:srgbClr val="0033CC"/>
                </a:solidFill>
              </a:rPr>
              <a:t>   </a:t>
            </a:r>
            <a:r>
              <a:rPr lang="en-US" altLang="en-US" sz="2100" dirty="0" smtClean="0">
                <a:solidFill>
                  <a:srgbClr val="0033CC"/>
                </a:solidFill>
              </a:rPr>
              <a:t>III.    </a:t>
            </a:r>
            <a:r>
              <a:rPr lang="en-US" altLang="en-US" sz="2100" b="1" dirty="0">
                <a:solidFill>
                  <a:srgbClr val="0033CC"/>
                </a:solidFill>
              </a:rPr>
              <a:t>NHỮNG CÂU HÁT THAN </a:t>
            </a:r>
            <a:r>
              <a:rPr lang="en-US" altLang="en-US" sz="2100" b="1" dirty="0" smtClean="0">
                <a:solidFill>
                  <a:srgbClr val="0033CC"/>
                </a:solidFill>
              </a:rPr>
              <a:t>THÂN</a:t>
            </a:r>
            <a:endParaRPr lang="en-US" altLang="en-US" sz="2100" b="1" dirty="0">
              <a:solidFill>
                <a:srgbClr val="0033CC"/>
              </a:solidFill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600200" y="1733550"/>
            <a:ext cx="5867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spcBef>
                <a:spcPct val="50000"/>
              </a:spcBef>
              <a:buAutoNum type="arabicPeriod"/>
              <a:defRPr/>
            </a:pPr>
            <a:r>
              <a:rPr lang="en-US" altLang="en-US" sz="2100" b="1" dirty="0" err="1" smtClean="0">
                <a:solidFill>
                  <a:srgbClr val="0033CC"/>
                </a:solidFill>
                <a:latin typeface="+mn-lt"/>
              </a:rPr>
              <a:t>Đọc</a:t>
            </a:r>
            <a:r>
              <a:rPr lang="en-US" altLang="en-US" sz="2100" b="1" dirty="0" smtClean="0">
                <a:solidFill>
                  <a:srgbClr val="0033CC"/>
                </a:solidFill>
                <a:latin typeface="+mn-lt"/>
              </a:rPr>
              <a:t> </a:t>
            </a:r>
            <a:r>
              <a:rPr lang="en-US" altLang="en-US" sz="2100" b="1" dirty="0">
                <a:solidFill>
                  <a:srgbClr val="0033CC"/>
                </a:solidFill>
                <a:latin typeface="+mn-lt"/>
              </a:rPr>
              <a:t>– </a:t>
            </a:r>
            <a:r>
              <a:rPr lang="en-US" altLang="en-US" sz="2100" b="1" dirty="0" err="1">
                <a:solidFill>
                  <a:srgbClr val="0033CC"/>
                </a:solidFill>
                <a:latin typeface="+mn-lt"/>
              </a:rPr>
              <a:t>tìm</a:t>
            </a:r>
            <a:r>
              <a:rPr lang="en-US" altLang="en-US" sz="2100" b="1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altLang="en-US" sz="2100" b="1" dirty="0" err="1">
                <a:solidFill>
                  <a:srgbClr val="0033CC"/>
                </a:solidFill>
                <a:latin typeface="+mn-lt"/>
              </a:rPr>
              <a:t>hiểu</a:t>
            </a:r>
            <a:r>
              <a:rPr lang="en-US" altLang="en-US" sz="2100" b="1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altLang="en-US" sz="2100" b="1" dirty="0" err="1">
                <a:solidFill>
                  <a:srgbClr val="0033CC"/>
                </a:solidFill>
                <a:latin typeface="+mn-lt"/>
              </a:rPr>
              <a:t>chú</a:t>
            </a:r>
            <a:r>
              <a:rPr lang="en-US" altLang="en-US" sz="2100" b="1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altLang="en-US" sz="2100" b="1" dirty="0" err="1" smtClean="0">
                <a:solidFill>
                  <a:srgbClr val="0033CC"/>
                </a:solidFill>
                <a:latin typeface="+mn-lt"/>
              </a:rPr>
              <a:t>thích</a:t>
            </a:r>
            <a:r>
              <a:rPr lang="en-US" altLang="en-US" sz="2100" b="1" dirty="0">
                <a:solidFill>
                  <a:srgbClr val="0033CC"/>
                </a:solidFill>
                <a:latin typeface="+mn-lt"/>
              </a:rPr>
              <a:t> </a:t>
            </a:r>
            <a:r>
              <a:rPr lang="vi-VN" altLang="en-US" sz="2100" b="1" dirty="0" smtClean="0">
                <a:solidFill>
                  <a:srgbClr val="0033CC"/>
                </a:solidFill>
                <a:latin typeface="+mn-lt"/>
              </a:rPr>
              <a:t>bài ca dao 2</a:t>
            </a:r>
          </a:p>
          <a:p>
            <a:pPr>
              <a:spcBef>
                <a:spcPct val="50000"/>
              </a:spcBef>
              <a:defRPr/>
            </a:pPr>
            <a:r>
              <a:rPr lang="vi-VN" i="1" dirty="0" smtClean="0"/>
              <a:t>	          “</a:t>
            </a:r>
            <a:r>
              <a:rPr lang="vi-VN" i="1" dirty="0"/>
              <a:t>Thương thay thân phận con tằm,</a:t>
            </a:r>
            <a:r>
              <a:rPr lang="vi-VN" sz="2400" dirty="0"/>
              <a:t/>
            </a:r>
            <a:br>
              <a:rPr lang="vi-VN" sz="2400" dirty="0"/>
            </a:br>
            <a:r>
              <a:rPr lang="vi-VN" sz="2400" dirty="0" smtClean="0"/>
              <a:t>	</a:t>
            </a:r>
            <a:r>
              <a:rPr lang="vi-VN" i="1" dirty="0" smtClean="0"/>
              <a:t>Kiếm </a:t>
            </a:r>
            <a:r>
              <a:rPr lang="vi-VN" i="1" dirty="0"/>
              <a:t>ăn được mấy phải nằm nhả tơ.</a:t>
            </a:r>
            <a:r>
              <a:rPr lang="vi-VN" sz="2400" dirty="0"/>
              <a:t/>
            </a:r>
            <a:br>
              <a:rPr lang="vi-VN" sz="2400" dirty="0"/>
            </a:br>
            <a:r>
              <a:rPr lang="vi-VN" sz="2400" dirty="0" smtClean="0"/>
              <a:t>	        </a:t>
            </a:r>
            <a:r>
              <a:rPr lang="vi-VN" i="1" dirty="0" smtClean="0"/>
              <a:t>Thương </a:t>
            </a:r>
            <a:r>
              <a:rPr lang="vi-VN" i="1" dirty="0"/>
              <a:t>thay lũ kiến li ti,</a:t>
            </a:r>
            <a:r>
              <a:rPr lang="vi-VN" sz="2400" dirty="0"/>
              <a:t/>
            </a:r>
            <a:br>
              <a:rPr lang="vi-VN" sz="2400" dirty="0"/>
            </a:br>
            <a:r>
              <a:rPr lang="vi-VN" sz="2400" dirty="0" smtClean="0"/>
              <a:t>	</a:t>
            </a:r>
            <a:r>
              <a:rPr lang="vi-VN" i="1" dirty="0" smtClean="0"/>
              <a:t>Kiếm </a:t>
            </a:r>
            <a:r>
              <a:rPr lang="vi-VN" i="1" dirty="0"/>
              <a:t>ăn được mấy phải đi tìm mồi”</a:t>
            </a:r>
            <a:r>
              <a:rPr lang="en-US" altLang="en-US" sz="2100" b="1" dirty="0" smtClean="0">
                <a:solidFill>
                  <a:srgbClr val="0033CC"/>
                </a:solidFill>
                <a:latin typeface="+mn-lt"/>
              </a:rPr>
              <a:t> </a:t>
            </a:r>
            <a:endParaRPr lang="en-US" altLang="en-US" sz="2100" b="1" dirty="0">
              <a:solidFill>
                <a:srgbClr val="0033C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07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307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143000" y="0"/>
            <a:ext cx="6858000" cy="5143500"/>
          </a:xfrm>
          <a:prstGeom prst="rect">
            <a:avLst/>
          </a:prstGeom>
          <a:solidFill>
            <a:srgbClr val="FFFFCC"/>
          </a:solidFill>
          <a:ln w="76200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solidFill>
                <a:srgbClr val="CC3300"/>
              </a:solidFill>
            </a:endParaRPr>
          </a:p>
        </p:txBody>
      </p:sp>
      <p:pic>
        <p:nvPicPr>
          <p:cNvPr id="55303" name="Picture 7" descr="366112350978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09537"/>
            <a:ext cx="3143250" cy="2405063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4" name="Picture 8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"/>
            <a:ext cx="3257550" cy="24003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5" name="Picture 9" descr="chim-cuoc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628901"/>
            <a:ext cx="3143250" cy="2336006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6" name="Picture 10" descr="images 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28900"/>
            <a:ext cx="3257550" cy="234315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42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2. Tìm hiểu văn bản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7558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524000" y="895350"/>
            <a:ext cx="7010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Cụm từ “ Thương thay” tô đậm nỗi thương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 phận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 bề của người lao động với bao nỗi khổ cực, oan khiên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NT:so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sánh, đối lập, ẩn dụ.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37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561170" y="847493"/>
            <a:ext cx="626837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400" b="1" dirty="0" smtClean="0">
                <a:solidFill>
                  <a:srgbClr val="FF0000"/>
                </a:solidFill>
                <a:latin typeface="+mj-lt"/>
              </a:rPr>
              <a:t>III. NHỮNG CÂU HÁT CHÂM BIẾM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2400" b="1" dirty="0" smtClean="0">
                <a:solidFill>
                  <a:srgbClr val="FF0000"/>
                </a:solidFill>
                <a:latin typeface="+mj-lt"/>
              </a:rPr>
              <a:t>1.Đọc bài ca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sz="2400" dirty="0" smtClean="0">
                <a:latin typeface="+mj-lt"/>
              </a:rPr>
              <a:t>         Cái </a:t>
            </a:r>
            <a:r>
              <a:rPr lang="vi-VN" sz="2400" dirty="0">
                <a:latin typeface="+mj-lt"/>
              </a:rPr>
              <a:t>cò lặn lội bờ ao,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Hỡi cô yếm đào lấy chú tôi chăng?</a:t>
            </a:r>
            <a:br>
              <a:rPr lang="vi-VN" sz="2400" dirty="0">
                <a:latin typeface="+mj-lt"/>
              </a:rPr>
            </a:br>
            <a:r>
              <a:rPr lang="vi-VN" sz="2400" dirty="0" smtClean="0">
                <a:latin typeface="+mj-lt"/>
              </a:rPr>
              <a:t>         Chú </a:t>
            </a:r>
            <a:r>
              <a:rPr lang="vi-VN" sz="2400" dirty="0">
                <a:latin typeface="+mj-lt"/>
              </a:rPr>
              <a:t>tôi hay tửu hay tăm,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Hay nước chè đặc, hay nằm ngủ trưa.</a:t>
            </a:r>
            <a:br>
              <a:rPr lang="vi-VN" sz="2400" dirty="0">
                <a:latin typeface="+mj-lt"/>
              </a:rPr>
            </a:br>
            <a:r>
              <a:rPr lang="vi-VN" sz="2400" dirty="0" smtClean="0">
                <a:latin typeface="+mj-lt"/>
              </a:rPr>
              <a:t>         Ngày </a:t>
            </a:r>
            <a:r>
              <a:rPr lang="vi-VN" sz="2400" dirty="0">
                <a:latin typeface="+mj-lt"/>
              </a:rPr>
              <a:t>thì ước những ngày mưa,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Đêm thì ước những đên thừa trống canh</a:t>
            </a:r>
            <a:endParaRPr lang="en-US" altLang="en-US" sz="2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781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28839" y="2115741"/>
            <a:ext cx="719136" cy="3462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650" b="1" dirty="0">
                <a:latin typeface="Times New Roman" pitchFamily="18" charset="0"/>
                <a:cs typeface="Times New Roman" pitchFamily="18" charset="0"/>
              </a:rPr>
              <a:t>Hay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82279" y="2553891"/>
            <a:ext cx="883444" cy="3462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65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16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5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16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55169" y="1668066"/>
            <a:ext cx="10084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Tửu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87316" y="2093119"/>
            <a:ext cx="10822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Tăm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217069" y="2495550"/>
            <a:ext cx="26491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chè đặc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70648" y="2842022"/>
            <a:ext cx="27682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 ngủ trưa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16957" y="3613548"/>
            <a:ext cx="563166" cy="3462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vi-VN" sz="1650" b="1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1650" b="1" dirty="0" err="1">
                <a:latin typeface="Times New Roman" pitchFamily="18" charset="0"/>
                <a:cs typeface="Times New Roman" pitchFamily="18" charset="0"/>
              </a:rPr>
              <a:t>ớc</a:t>
            </a:r>
            <a:endParaRPr lang="en-US" sz="16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449242" y="3361135"/>
            <a:ext cx="18407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ngày mưa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407569" y="3858816"/>
            <a:ext cx="22669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 thừa trống canh</a:t>
            </a:r>
          </a:p>
        </p:txBody>
      </p:sp>
      <p:cxnSp>
        <p:nvCxnSpPr>
          <p:cNvPr id="16" name="Straight Arrow Connector 15"/>
          <p:cNvCxnSpPr>
            <a:stCxn id="6" idx="3"/>
          </p:cNvCxnSpPr>
          <p:nvPr/>
        </p:nvCxnSpPr>
        <p:spPr>
          <a:xfrm flipV="1">
            <a:off x="1965723" y="2361010"/>
            <a:ext cx="369094" cy="481013"/>
          </a:xfrm>
          <a:prstGeom prst="straightConnector1">
            <a:avLst/>
          </a:prstGeom>
          <a:ln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947863" y="2842022"/>
            <a:ext cx="369094" cy="933450"/>
          </a:xfrm>
          <a:prstGeom prst="straightConnector1">
            <a:avLst/>
          </a:prstGeom>
          <a:ln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3"/>
          </p:cNvCxnSpPr>
          <p:nvPr/>
        </p:nvCxnSpPr>
        <p:spPr>
          <a:xfrm flipV="1">
            <a:off x="2847975" y="1856185"/>
            <a:ext cx="369094" cy="421481"/>
          </a:xfrm>
          <a:prstGeom prst="straightConnector1">
            <a:avLst/>
          </a:prstGeom>
          <a:ln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3"/>
          </p:cNvCxnSpPr>
          <p:nvPr/>
        </p:nvCxnSpPr>
        <p:spPr>
          <a:xfrm flipV="1">
            <a:off x="2847975" y="2277666"/>
            <a:ext cx="276225" cy="0"/>
          </a:xfrm>
          <a:prstGeom prst="straightConnector1">
            <a:avLst/>
          </a:prstGeom>
          <a:ln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3"/>
          </p:cNvCxnSpPr>
          <p:nvPr/>
        </p:nvCxnSpPr>
        <p:spPr>
          <a:xfrm>
            <a:off x="2847975" y="2277666"/>
            <a:ext cx="276225" cy="419100"/>
          </a:xfrm>
          <a:prstGeom prst="straightConnector1">
            <a:avLst/>
          </a:prstGeom>
          <a:ln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5" idx="3"/>
          </p:cNvCxnSpPr>
          <p:nvPr/>
        </p:nvCxnSpPr>
        <p:spPr>
          <a:xfrm>
            <a:off x="2847975" y="2277666"/>
            <a:ext cx="263129" cy="838200"/>
          </a:xfrm>
          <a:prstGeom prst="straightConnector1">
            <a:avLst/>
          </a:prstGeom>
          <a:ln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428750" y="691754"/>
            <a:ext cx="63436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văn bản</a:t>
            </a:r>
            <a:endParaRPr lang="en-US" alt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“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2880123" y="3543300"/>
            <a:ext cx="491728" cy="171450"/>
          </a:xfrm>
          <a:prstGeom prst="straightConnector1">
            <a:avLst/>
          </a:prstGeom>
          <a:ln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Straight Arrow Connector 2047"/>
          <p:cNvCxnSpPr/>
          <p:nvPr/>
        </p:nvCxnSpPr>
        <p:spPr>
          <a:xfrm>
            <a:off x="2880123" y="3714750"/>
            <a:ext cx="491728" cy="286941"/>
          </a:xfrm>
          <a:prstGeom prst="straightConnector1">
            <a:avLst/>
          </a:prstGeom>
          <a:ln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" name="TextBox 2048"/>
          <p:cNvSpPr txBox="1">
            <a:spLocks noChangeArrowheads="1"/>
          </p:cNvSpPr>
          <p:nvPr/>
        </p:nvSpPr>
        <p:spPr bwMode="auto">
          <a:xfrm>
            <a:off x="1433512" y="1314450"/>
            <a:ext cx="6453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- Cách giới thiệu: con cò để bắt vần -&gt; cô yếm đào (cô gái trẻ đẹp) </a:t>
            </a:r>
          </a:p>
        </p:txBody>
      </p:sp>
      <p:sp>
        <p:nvSpPr>
          <p:cNvPr id="13334" name="TextBox 1"/>
          <p:cNvSpPr txBox="1">
            <a:spLocks noChangeArrowheads="1"/>
          </p:cNvSpPr>
          <p:nvPr/>
        </p:nvSpPr>
        <p:spPr bwMode="auto">
          <a:xfrm>
            <a:off x="1433512" y="4343400"/>
            <a:ext cx="63388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- Bản chất của chú: nghiện rượu, nát rượu, nghiện chè, lười biếng.</a:t>
            </a:r>
          </a:p>
        </p:txBody>
      </p:sp>
    </p:spTree>
    <p:extLst>
      <p:ext uri="{BB962C8B-B14F-4D97-AF65-F5344CB8AC3E}">
        <p14:creationId xmlns:p14="http://schemas.microsoft.com/office/powerpoint/2010/main" val="19221202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  <p:bldP spid="10" grpId="0"/>
      <p:bldP spid="11" grpId="0" animBg="1"/>
      <p:bldP spid="12" grpId="0"/>
      <p:bldP spid="13" grpId="0"/>
      <p:bldP spid="24" grpId="0"/>
      <p:bldP spid="2049" grpId="0"/>
      <p:bldP spid="1333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-20241"/>
            <a:ext cx="6858000" cy="5143501"/>
          </a:xfrm>
        </p:spPr>
      </p:pic>
      <p:sp>
        <p:nvSpPr>
          <p:cNvPr id="3" name="Right Arrow 2"/>
          <p:cNvSpPr/>
          <p:nvPr/>
        </p:nvSpPr>
        <p:spPr>
          <a:xfrm>
            <a:off x="1458516" y="964407"/>
            <a:ext cx="381000" cy="178594"/>
          </a:xfrm>
          <a:prstGeom prst="rightArrow">
            <a:avLst/>
          </a:prstGeom>
          <a:solidFill>
            <a:srgbClr val="C00000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b="1"/>
          </a:p>
        </p:txBody>
      </p:sp>
      <p:sp>
        <p:nvSpPr>
          <p:cNvPr id="6" name="TextBox 5"/>
          <p:cNvSpPr txBox="1"/>
          <p:nvPr/>
        </p:nvSpPr>
        <p:spPr>
          <a:xfrm>
            <a:off x="2075260" y="654844"/>
            <a:ext cx="5754290" cy="8540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50" dirty="0" err="1">
                <a:solidFill>
                  <a:srgbClr val="0033CC"/>
                </a:solidFill>
                <a:latin typeface="+mj-lt"/>
              </a:rPr>
              <a:t>Sử</a:t>
            </a:r>
            <a:r>
              <a:rPr lang="en-US" sz="1650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sz="1650" dirty="0" err="1">
                <a:solidFill>
                  <a:srgbClr val="0033CC"/>
                </a:solidFill>
                <a:latin typeface="+mj-lt"/>
              </a:rPr>
              <a:t>dụng</a:t>
            </a:r>
            <a:r>
              <a:rPr lang="en-US" sz="1650" dirty="0">
                <a:solidFill>
                  <a:srgbClr val="0033CC"/>
                </a:solidFill>
                <a:latin typeface="+mj-lt"/>
              </a:rPr>
              <a:t>: </a:t>
            </a:r>
            <a:r>
              <a:rPr lang="vi-VN" sz="1650" dirty="0">
                <a:solidFill>
                  <a:srgbClr val="0033CC"/>
                </a:solidFill>
                <a:latin typeface="+mj-lt"/>
              </a:rPr>
              <a:t>Điệp ngữ, </a:t>
            </a:r>
            <a:r>
              <a:rPr lang="vi-VN" sz="1650" dirty="0" smtClean="0">
                <a:solidFill>
                  <a:srgbClr val="0033CC"/>
                </a:solidFill>
                <a:latin typeface="+mj-lt"/>
              </a:rPr>
              <a:t>đối  lập , nói </a:t>
            </a:r>
            <a:r>
              <a:rPr lang="vi-VN" sz="1650" dirty="0">
                <a:solidFill>
                  <a:srgbClr val="0033CC"/>
                </a:solidFill>
                <a:latin typeface="+mj-lt"/>
              </a:rPr>
              <a:t>ngược để</a:t>
            </a:r>
            <a:r>
              <a:rPr lang="en-US" sz="1650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sz="1650" dirty="0" err="1">
                <a:solidFill>
                  <a:srgbClr val="0033CC"/>
                </a:solidFill>
                <a:latin typeface="+mj-lt"/>
              </a:rPr>
              <a:t>để</a:t>
            </a:r>
            <a:r>
              <a:rPr lang="en-US" sz="1650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sz="1650" dirty="0" err="1">
                <a:solidFill>
                  <a:srgbClr val="0033CC"/>
                </a:solidFill>
                <a:latin typeface="+mj-lt"/>
              </a:rPr>
              <a:t>làm</a:t>
            </a:r>
            <a:r>
              <a:rPr lang="en-US" sz="1650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sz="1650" dirty="0" err="1">
                <a:solidFill>
                  <a:srgbClr val="0033CC"/>
                </a:solidFill>
                <a:latin typeface="+mj-lt"/>
              </a:rPr>
              <a:t>toát</a:t>
            </a:r>
            <a:r>
              <a:rPr lang="en-US" sz="1650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sz="1650" dirty="0" err="1">
                <a:solidFill>
                  <a:srgbClr val="0033CC"/>
                </a:solidFill>
                <a:latin typeface="+mj-lt"/>
              </a:rPr>
              <a:t>tiếng</a:t>
            </a:r>
            <a:r>
              <a:rPr lang="en-US" sz="1650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sz="1650" dirty="0" err="1">
                <a:solidFill>
                  <a:srgbClr val="0033CC"/>
                </a:solidFill>
                <a:latin typeface="+mj-lt"/>
              </a:rPr>
              <a:t>cười</a:t>
            </a:r>
            <a:r>
              <a:rPr lang="en-US" sz="1650" dirty="0">
                <a:solidFill>
                  <a:srgbClr val="0033CC"/>
                </a:solidFill>
                <a:latin typeface="+mj-lt"/>
              </a:rPr>
              <a:t> </a:t>
            </a:r>
            <a:r>
              <a:rPr lang="vi-VN" sz="1650" dirty="0">
                <a:solidFill>
                  <a:srgbClr val="0033CC"/>
                </a:solidFill>
                <a:latin typeface="+mj-lt"/>
              </a:rPr>
              <a:t> giễu cợt, châm biếm </a:t>
            </a:r>
            <a:r>
              <a:rPr lang="vi-VN" sz="1650" dirty="0" smtClean="0">
                <a:solidFill>
                  <a:srgbClr val="0033CC"/>
                </a:solidFill>
                <a:latin typeface="+mj-lt"/>
              </a:rPr>
              <a:t>những hạng người vô </a:t>
            </a:r>
            <a:r>
              <a:rPr lang="vi-VN" sz="1650" dirty="0">
                <a:solidFill>
                  <a:srgbClr val="0033CC"/>
                </a:solidFill>
                <a:latin typeface="+mj-lt"/>
              </a:rPr>
              <a:t>tích sự, lười biếng, nghiện ngập, thích ăn chơi</a:t>
            </a:r>
            <a:r>
              <a:rPr lang="en-US" sz="1650" dirty="0">
                <a:solidFill>
                  <a:srgbClr val="0033CC"/>
                </a:solidFill>
                <a:latin typeface="+mj-lt"/>
              </a:rPr>
              <a:t> </a:t>
            </a:r>
            <a:r>
              <a:rPr lang="vi-VN" sz="1650" dirty="0">
                <a:solidFill>
                  <a:srgbClr val="0033CC"/>
                </a:solidFill>
                <a:latin typeface="+mj-lt"/>
              </a:rPr>
              <a:t>hưởng thụ</a:t>
            </a:r>
            <a:r>
              <a:rPr lang="en-US" sz="1650" dirty="0">
                <a:solidFill>
                  <a:srgbClr val="0033CC"/>
                </a:solidFill>
                <a:latin typeface="+mj-lt"/>
              </a:rPr>
              <a:t>.</a:t>
            </a:r>
          </a:p>
        </p:txBody>
      </p:sp>
      <p:sp>
        <p:nvSpPr>
          <p:cNvPr id="9" name="Left Brace 8"/>
          <p:cNvSpPr/>
          <p:nvPr/>
        </p:nvSpPr>
        <p:spPr>
          <a:xfrm>
            <a:off x="2000250" y="678657"/>
            <a:ext cx="75010" cy="750094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5" name="TextBox 4"/>
          <p:cNvSpPr txBox="1"/>
          <p:nvPr/>
        </p:nvSpPr>
        <p:spPr>
          <a:xfrm>
            <a:off x="1257300" y="1600200"/>
            <a:ext cx="657225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14313" indent="-214313">
              <a:buFontTx/>
              <a:buChar char="-"/>
              <a:defRPr/>
            </a:pPr>
            <a:r>
              <a:rPr lang="vi-VN" sz="1650" dirty="0">
                <a:latin typeface="+mj-lt"/>
              </a:rPr>
              <a:t>Dân gian đã đặt nhân vật chú tôi bên cạnh hình ảnh cô yếm đào như </a:t>
            </a:r>
            <a:r>
              <a:rPr lang="vi-VN" sz="1650">
                <a:latin typeface="+mj-lt"/>
              </a:rPr>
              <a:t>một </a:t>
            </a:r>
            <a:r>
              <a:rPr lang="en-US" sz="1650" dirty="0">
                <a:latin typeface="+mj-lt"/>
              </a:rPr>
              <a:t> </a:t>
            </a:r>
            <a:r>
              <a:rPr lang="vi-VN" sz="1650">
                <a:latin typeface="+mj-lt"/>
              </a:rPr>
              <a:t>phép </a:t>
            </a:r>
            <a:r>
              <a:rPr lang="vi-VN" sz="1650" dirty="0">
                <a:latin typeface="+mj-lt"/>
              </a:rPr>
              <a:t>tương phản, ngầm ý mỉa mai, giễu cợt, phê phán những con người </a:t>
            </a:r>
            <a:r>
              <a:rPr lang="vi-VN" sz="1650">
                <a:latin typeface="+mj-lt"/>
              </a:rPr>
              <a:t>lười nhác </a:t>
            </a:r>
            <a:r>
              <a:rPr lang="vi-VN" sz="1650" dirty="0">
                <a:latin typeface="+mj-lt"/>
              </a:rPr>
              <a:t>nhưn</a:t>
            </a:r>
            <a:r>
              <a:rPr lang="en-US" sz="1650" dirty="0">
                <a:latin typeface="+mj-lt"/>
              </a:rPr>
              <a:t>g </a:t>
            </a:r>
            <a:r>
              <a:rPr lang="vi-VN" sz="1650" dirty="0">
                <a:latin typeface="+mj-lt"/>
              </a:rPr>
              <a:t>lại đòi cao sang và khẳng định, đề cao giá trị của người lao động.</a:t>
            </a:r>
            <a:endParaRPr lang="en-US" sz="1650" dirty="0">
              <a:latin typeface="+mj-lt"/>
            </a:endParaRPr>
          </a:p>
        </p:txBody>
      </p:sp>
      <p:pic>
        <p:nvPicPr>
          <p:cNvPr id="153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1" y="2914650"/>
            <a:ext cx="2365772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914650"/>
            <a:ext cx="222885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6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9" grpId="0" animBg="1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1428750" y="457200"/>
            <a:ext cx="135165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rộng: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1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971550"/>
            <a:ext cx="4514850" cy="327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29155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088" y="205978"/>
            <a:ext cx="8188712" cy="2213371"/>
          </a:xfrm>
        </p:spPr>
        <p:txBody>
          <a:bodyPr>
            <a:no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</a:rPr>
              <a:t>IV.TỔNG KẾT</a:t>
            </a:r>
            <a:br>
              <a:rPr lang="vi-VN" sz="2800" b="1" dirty="0" smtClean="0">
                <a:solidFill>
                  <a:srgbClr val="FF0000"/>
                </a:solidFill>
              </a:rPr>
            </a:br>
            <a:r>
              <a:rPr lang="vi-VN" sz="2800" b="1" dirty="0" smtClean="0">
                <a:solidFill>
                  <a:srgbClr val="FF0000"/>
                </a:solidFill>
              </a:rPr>
              <a:t>1. Nghệ thuật</a:t>
            </a:r>
            <a:br>
              <a:rPr lang="vi-VN" sz="2800" b="1" dirty="0" smtClean="0">
                <a:solidFill>
                  <a:srgbClr val="FF0000"/>
                </a:solidFill>
              </a:rPr>
            </a:br>
            <a:r>
              <a:rPr lang="vi-VN" sz="2800" b="1" dirty="0" smtClean="0">
                <a:solidFill>
                  <a:srgbClr val="FF0000"/>
                </a:solidFill>
              </a:rPr>
              <a:t>2.Nội dung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7711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WordArt 3"/>
          <p:cNvSpPr>
            <a:spLocks noChangeArrowheads="1" noChangeShapeType="1" noTextEdit="1"/>
          </p:cNvSpPr>
          <p:nvPr/>
        </p:nvSpPr>
        <p:spPr bwMode="auto">
          <a:xfrm>
            <a:off x="3143250" y="628650"/>
            <a:ext cx="24860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CBCBCB"/>
              </a:contourClr>
            </a:sp3d>
          </a:bodyPr>
          <a:lstStyle/>
          <a:p>
            <a:pPr algn="ctr"/>
            <a:r>
              <a:rPr lang="vi-VN" sz="27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1771650" y="1200150"/>
            <a:ext cx="5257800" cy="2057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thuộc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lòng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4</a:t>
            </a:r>
            <a:r>
              <a:rPr lang="en-US" altLang="en-US" sz="1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ca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dao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1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Nắm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nghệ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thuật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1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endParaRPr lang="en-US" altLang="en-US" sz="1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thêm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ca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dao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1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còn lại của </a:t>
            </a:r>
            <a:r>
              <a:rPr lang="en-US" altLang="en-US" sz="1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bai</a:t>
            </a:r>
            <a:r>
              <a:rPr lang="en-US" altLang="en-US" sz="1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altLang="en-US" sz="1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Soạn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bai</a:t>
            </a:r>
            <a:r>
              <a:rPr lang="en-US" altLang="en-US" sz="1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:</a:t>
            </a:r>
            <a:r>
              <a:rPr lang="en-US" altLang="en-US" sz="1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1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Từ láy</a:t>
            </a:r>
            <a:endParaRPr lang="en-US" altLang="en-US" sz="1800" b="1" i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1800" b="1" i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   </a:t>
            </a:r>
            <a:endParaRPr lang="en-US" altLang="en-US" sz="1800" b="1" i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87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>
            <a:extLst>
              <a:ext uri="{FF2B5EF4-FFF2-40B4-BE49-F238E27FC236}">
                <a16:creationId xmlns:a16="http://schemas.microsoft.com/office/drawing/2014/main" id="{AEAE8CC4-58F4-4BC5-8E7D-CA46D1A05D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777" y="294042"/>
            <a:ext cx="5760537" cy="37349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组合 5">
            <a:extLst>
              <a:ext uri="{FF2B5EF4-FFF2-40B4-BE49-F238E27FC236}">
                <a16:creationId xmlns:a16="http://schemas.microsoft.com/office/drawing/2014/main" id="{ABEFFC11-4FD3-4721-896F-8867904BD4C3}"/>
              </a:ext>
            </a:extLst>
          </p:cNvPr>
          <p:cNvGrpSpPr/>
          <p:nvPr/>
        </p:nvGrpSpPr>
        <p:grpSpPr>
          <a:xfrm>
            <a:off x="2667000" y="1504946"/>
            <a:ext cx="3754600" cy="1815333"/>
            <a:chOff x="1979712" y="1635646"/>
            <a:chExt cx="2448272" cy="562350"/>
          </a:xfrm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C648AF03-B5D3-4F1F-84B5-41F2B9AF5477}"/>
                </a:ext>
              </a:extLst>
            </p:cNvPr>
            <p:cNvSpPr/>
            <p:nvPr/>
          </p:nvSpPr>
          <p:spPr>
            <a:xfrm>
              <a:off x="1979712" y="1635646"/>
              <a:ext cx="2448272" cy="542918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0476C74E-B3FE-4DBD-B1CB-D1C5C98C2477}"/>
                </a:ext>
              </a:extLst>
            </p:cNvPr>
            <p:cNvSpPr txBox="1"/>
            <p:nvPr/>
          </p:nvSpPr>
          <p:spPr>
            <a:xfrm>
              <a:off x="2079089" y="1654545"/>
              <a:ext cx="2235957" cy="543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b="1" dirty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I. </a:t>
              </a:r>
              <a:r>
                <a:rPr lang="en-US" altLang="zh-CN" sz="5400" b="1" dirty="0" err="1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Đọc</a:t>
              </a:r>
              <a:r>
                <a:rPr lang="en-US" altLang="zh-CN" sz="5400" b="1" dirty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, </a:t>
              </a:r>
              <a:r>
                <a:rPr lang="en-US" altLang="zh-CN" sz="5400" b="1" dirty="0" err="1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tìm</a:t>
              </a:r>
              <a:r>
                <a:rPr lang="en-US" altLang="zh-CN" sz="5400" b="1" dirty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5400" b="1" dirty="0" err="1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hiểu</a:t>
              </a:r>
              <a:r>
                <a:rPr lang="en-US" altLang="zh-CN" sz="5400" b="1" dirty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5400" b="1" dirty="0" err="1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chung</a:t>
              </a:r>
              <a:endParaRPr lang="zh-CN" altLang="en-US" sz="5400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2749941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2e40e093925d5cd121e9fb2a5a4a00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95400" cy="971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1" y="57150"/>
            <a:ext cx="4971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</a:t>
            </a:r>
          </a:p>
        </p:txBody>
      </p:sp>
      <p:pic>
        <p:nvPicPr>
          <p:cNvPr id="4" name="Picture 3" descr="—Pngtree—cartoon teacher_59651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62000" y="2800350"/>
            <a:ext cx="3352800" cy="251460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4019359" y="636999"/>
            <a:ext cx="5029200" cy="2077372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– tr35,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52400" y="694149"/>
            <a:ext cx="8839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ân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ca: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hững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dân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kết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lời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nhạc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tức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hát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dân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diễn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xướng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91757" y="1778227"/>
            <a:ext cx="8839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Ca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dao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lời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thơ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dân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ca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thơ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dân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phong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cách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nghệ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thuật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lời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thơ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dân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ca.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5" grpId="1" animBg="1"/>
      <p:bldP spid="1843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5">
            <a:extLst>
              <a:ext uri="{FF2B5EF4-FFF2-40B4-BE49-F238E27FC236}">
                <a16:creationId xmlns:a16="http://schemas.microsoft.com/office/drawing/2014/main" id="{ABEFFC11-4FD3-4721-896F-8867904BD4C3}"/>
              </a:ext>
            </a:extLst>
          </p:cNvPr>
          <p:cNvGrpSpPr/>
          <p:nvPr/>
        </p:nvGrpSpPr>
        <p:grpSpPr>
          <a:xfrm>
            <a:off x="457200" y="971551"/>
            <a:ext cx="8066049" cy="3786302"/>
            <a:chOff x="104281" y="1635647"/>
            <a:chExt cx="5863177" cy="448496"/>
          </a:xfrm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C648AF03-B5D3-4F1F-84B5-41F2B9AF5477}"/>
                </a:ext>
              </a:extLst>
            </p:cNvPr>
            <p:cNvSpPr/>
            <p:nvPr/>
          </p:nvSpPr>
          <p:spPr>
            <a:xfrm>
              <a:off x="1979712" y="1635647"/>
              <a:ext cx="2448272" cy="448496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0476C74E-B3FE-4DBD-B1CB-D1C5C98C2477}"/>
                </a:ext>
              </a:extLst>
            </p:cNvPr>
            <p:cNvSpPr txBox="1"/>
            <p:nvPr/>
          </p:nvSpPr>
          <p:spPr>
            <a:xfrm>
              <a:off x="104281" y="1671272"/>
              <a:ext cx="5863177" cy="69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 smtClean="0">
                  <a:solidFill>
                    <a:srgbClr val="FF000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II. </a:t>
              </a:r>
              <a:r>
                <a:rPr lang="vi-VN" altLang="zh-CN" sz="1600" b="1" dirty="0" smtClean="0">
                  <a:solidFill>
                    <a:srgbClr val="FF000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NHỮNG CÂU HÁT</a:t>
              </a:r>
            </a:p>
            <a:p>
              <a:pPr algn="ctr"/>
              <a:r>
                <a:rPr lang="vi-VN" altLang="zh-CN" sz="1600" b="1" dirty="0" smtClean="0">
                  <a:solidFill>
                    <a:srgbClr val="FF000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VỀ TÌNH CẢM GIA ĐÌNH</a:t>
              </a:r>
              <a:endParaRPr lang="zh-CN" altLang="en-US" sz="1600" b="1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2749941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>
            <a:extLst>
              <a:ext uri="{FF2B5EF4-FFF2-40B4-BE49-F238E27FC236}">
                <a16:creationId xmlns:a16="http://schemas.microsoft.com/office/drawing/2014/main" id="{0476C74E-B3FE-4DBD-B1CB-D1C5C98C2477}"/>
              </a:ext>
            </a:extLst>
          </p:cNvPr>
          <p:cNvSpPr txBox="1"/>
          <p:nvPr/>
        </p:nvSpPr>
        <p:spPr>
          <a:xfrm>
            <a:off x="-152400" y="150495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AutoNum type="arabicPeriod"/>
            </a:pPr>
            <a:r>
              <a:rPr lang="vi-VN" altLang="zh-CN" sz="2800" b="1" dirty="0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Đọc bài ca 1</a:t>
            </a:r>
          </a:p>
          <a:p>
            <a:pPr algn="ctr"/>
            <a:endParaRPr lang="zh-CN" altLang="en-US" sz="2800" b="1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1989772"/>
            <a:ext cx="6705600" cy="2105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+mj-lt"/>
              </a:rPr>
              <a:t>Công cha như núi ngất trời,</a:t>
            </a:r>
            <a:br>
              <a:rPr lang="vi-VN" sz="3200" dirty="0">
                <a:latin typeface="+mj-lt"/>
              </a:rPr>
            </a:br>
            <a:r>
              <a:rPr lang="vi-VN" sz="3200" dirty="0">
                <a:latin typeface="+mj-lt"/>
              </a:rPr>
              <a:t>Nghĩa mẹ như nước ở ngoài biển Đông.</a:t>
            </a:r>
            <a:br>
              <a:rPr lang="vi-VN" sz="3200" dirty="0">
                <a:latin typeface="+mj-lt"/>
              </a:rPr>
            </a:br>
            <a:r>
              <a:rPr lang="vi-VN" sz="3200" dirty="0">
                <a:latin typeface="+mj-lt"/>
              </a:rPr>
              <a:t>Núi cao biển rộng mênh mông,</a:t>
            </a:r>
            <a:br>
              <a:rPr lang="vi-VN" sz="3200" dirty="0">
                <a:latin typeface="+mj-lt"/>
              </a:rPr>
            </a:br>
            <a:r>
              <a:rPr lang="vi-VN" sz="3200" dirty="0">
                <a:latin typeface="+mj-lt"/>
              </a:rPr>
              <a:t>Cù lao chín chữ ghi lòng con ơi!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068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—Pngtree—cartoon korean happy family vector_284143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44616"/>
            <a:ext cx="3352800" cy="1598884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2286000" y="133350"/>
            <a:ext cx="4724400" cy="85725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990600"/>
            <a:ext cx="8001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+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Lời của bài ca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dao 1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là lời của ai nói với ai? 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	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		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			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				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>
            <a:extLst>
              <a:ext uri="{FF2B5EF4-FFF2-40B4-BE49-F238E27FC236}">
                <a16:creationId xmlns:a16="http://schemas.microsoft.com/office/drawing/2014/main" id="{0476C74E-B3FE-4DBD-B1CB-D1C5C98C2477}"/>
              </a:ext>
            </a:extLst>
          </p:cNvPr>
          <p:cNvSpPr txBox="1"/>
          <p:nvPr/>
        </p:nvSpPr>
        <p:spPr>
          <a:xfrm>
            <a:off x="1371600" y="150495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2800" b="1" dirty="0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2.Tìm hiểu văn bản</a:t>
            </a:r>
          </a:p>
          <a:p>
            <a:pPr algn="ctr"/>
            <a:endParaRPr lang="zh-CN" altLang="en-US" sz="2800" b="1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505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Ã¬nh áº£nh cÃ³ liÃ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2" y="0"/>
            <a:ext cx="9143999" cy="5143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95400" y="565726"/>
            <a:ext cx="6705600" cy="2105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+mj-lt"/>
              </a:rPr>
              <a:t>Công cha như núi ngất trời,</a:t>
            </a:r>
            <a:br>
              <a:rPr lang="vi-VN" sz="3200" dirty="0">
                <a:latin typeface="+mj-lt"/>
              </a:rPr>
            </a:br>
            <a:r>
              <a:rPr lang="vi-VN" sz="3200" dirty="0">
                <a:latin typeface="+mj-lt"/>
              </a:rPr>
              <a:t>Nghĩa mẹ như nước ở ngoài biển Đông.</a:t>
            </a:r>
            <a:br>
              <a:rPr lang="vi-VN" sz="3200" dirty="0">
                <a:latin typeface="+mj-lt"/>
              </a:rPr>
            </a:br>
            <a:r>
              <a:rPr lang="vi-VN" sz="3200" dirty="0">
                <a:latin typeface="+mj-lt"/>
              </a:rPr>
              <a:t>Núi cao biển rộng mênh mông,</a:t>
            </a:r>
            <a:br>
              <a:rPr lang="vi-VN" sz="3200" dirty="0">
                <a:latin typeface="+mj-lt"/>
              </a:rPr>
            </a:br>
            <a:r>
              <a:rPr lang="vi-VN" sz="3200" dirty="0">
                <a:latin typeface="+mj-lt"/>
              </a:rPr>
              <a:t>Cù lao chín chữ ghi lòng con ơi!</a:t>
            </a:r>
            <a:endParaRPr lang="en-US" sz="32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0" y="-19050"/>
            <a:ext cx="10855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pic>
        <p:nvPicPr>
          <p:cNvPr id="7" name="Picture 6" descr="—Pngtree—school started a family of_38169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81000" y="2457450"/>
            <a:ext cx="3886200" cy="29146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76600" y="2684443"/>
            <a:ext cx="5791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vi-VN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 lời của người mẹ khi ru con, nói với con. </a:t>
            </a:r>
            <a:endParaRPr lang="en-US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76600" y="3625155"/>
            <a:ext cx="5638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i="1" dirty="0">
                <a:solidFill>
                  <a:srgbClr val="FF0000"/>
                </a:solidFill>
                <a:latin typeface="+mj-lt"/>
                <a:sym typeface="Wingdings" pitchFamily="2" charset="2"/>
              </a:rPr>
              <a:t> </a:t>
            </a:r>
            <a:r>
              <a:rPr lang="vi-VN" sz="2800" i="1" dirty="0">
                <a:solidFill>
                  <a:srgbClr val="FF0000"/>
                </a:solidFill>
                <a:latin typeface="+mj-lt"/>
              </a:rPr>
              <a:t>Ca ngợi công lao trời biển của cha mẹ đối với con cái và bổn phận trách nhiệm của con cái đối với cha mẹ.</a:t>
            </a:r>
            <a:endParaRPr lang="en-US" sz="2800" i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1001</Words>
  <Application>Microsoft Office PowerPoint</Application>
  <PresentationFormat>On-screen Show (16:9)</PresentationFormat>
  <Paragraphs>122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微软雅黑</vt:lpstr>
      <vt:lpstr>宋体</vt:lpstr>
      <vt:lpstr>Arial</vt:lpstr>
      <vt:lpstr>Calibri</vt:lpstr>
      <vt:lpstr>Times New Roman</vt:lpstr>
      <vt:lpstr>Wingdings</vt:lpstr>
      <vt:lpstr>迷你简粗圆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 Tìm những câu ca dao ca ngợi về tình quê hương, đất nước, con người?</vt:lpstr>
      <vt:lpstr>PowerPoint Presentation</vt:lpstr>
      <vt:lpstr>PowerPoint Presentation</vt:lpstr>
      <vt:lpstr>2. Tìm hiểu văn bản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IV.TỔNG KẾT 1. Nghệ thuật 2.Nội dung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34</cp:revision>
  <dcterms:created xsi:type="dcterms:W3CDTF">2018-03-09T07:14:39Z</dcterms:created>
  <dcterms:modified xsi:type="dcterms:W3CDTF">2021-10-01T14:08:26Z</dcterms:modified>
</cp:coreProperties>
</file>